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OSSCURRICULUM dalla scuola pret à porter alla didattica sartoriale" id="{FEC750E7-AA71-47AC-A082-6F815AB723B4}">
          <p14:sldIdLst>
            <p14:sldId id="256"/>
            <p14:sldId id="257"/>
            <p14:sldId id="258"/>
            <p14:sldId id="259"/>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zia" initials="G" lastIdx="0" clrIdx="0">
    <p:extLst>
      <p:ext uri="{19B8F6BF-5375-455C-9EA6-DF929625EA0E}">
        <p15:presenceInfo xmlns:p15="http://schemas.microsoft.com/office/powerpoint/2012/main" userId="Graz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6600FF"/>
    <a:srgbClr val="33CAFF"/>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29"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CD0BD-1E55-4736-A62B-A99A52AFC80F}" type="datetimeFigureOut">
              <a:rPr lang="it-IT" smtClean="0"/>
              <a:t>28/12/2017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7C3D8-63F6-4831-AB3F-223201225540}" type="slidenum">
              <a:rPr lang="it-IT" smtClean="0"/>
              <a:t>‹N›</a:t>
            </a:fld>
            <a:endParaRPr lang="it-IT"/>
          </a:p>
        </p:txBody>
      </p:sp>
    </p:spTree>
    <p:extLst>
      <p:ext uri="{BB962C8B-B14F-4D97-AF65-F5344CB8AC3E}">
        <p14:creationId xmlns:p14="http://schemas.microsoft.com/office/powerpoint/2010/main" val="51642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a:t>
            </a:r>
            <a:r>
              <a:rPr lang="it-IT" dirty="0" smtClean="0"/>
              <a:t>à</a:t>
            </a:r>
            <a:r>
              <a:rPr lang="it-IT" baseline="0" dirty="0" smtClean="0"/>
              <a:t> </a:t>
            </a:r>
            <a:r>
              <a:rPr lang="it-IT" baseline="0" dirty="0" err="1" smtClean="0"/>
              <a:t>porter</a:t>
            </a:r>
            <a:r>
              <a:rPr lang="it-IT" baseline="0" dirty="0" smtClean="0"/>
              <a:t> alla didattica sartoriale </a:t>
            </a:r>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a:t>
            </a:fld>
            <a:endParaRPr lang="it-IT"/>
          </a:p>
        </p:txBody>
      </p:sp>
    </p:spTree>
    <p:extLst>
      <p:ext uri="{BB962C8B-B14F-4D97-AF65-F5344CB8AC3E}">
        <p14:creationId xmlns:p14="http://schemas.microsoft.com/office/powerpoint/2010/main" val="252473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10</a:t>
            </a:fld>
            <a:endParaRPr lang="it-IT"/>
          </a:p>
        </p:txBody>
      </p:sp>
    </p:spTree>
    <p:extLst>
      <p:ext uri="{BB962C8B-B14F-4D97-AF65-F5344CB8AC3E}">
        <p14:creationId xmlns:p14="http://schemas.microsoft.com/office/powerpoint/2010/main" val="407804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11</a:t>
            </a:fld>
            <a:endParaRPr lang="it-IT"/>
          </a:p>
        </p:txBody>
      </p:sp>
    </p:spTree>
    <p:extLst>
      <p:ext uri="{BB962C8B-B14F-4D97-AF65-F5344CB8AC3E}">
        <p14:creationId xmlns:p14="http://schemas.microsoft.com/office/powerpoint/2010/main" val="71325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12</a:t>
            </a:fld>
            <a:endParaRPr lang="it-IT"/>
          </a:p>
        </p:txBody>
      </p:sp>
    </p:spTree>
    <p:extLst>
      <p:ext uri="{BB962C8B-B14F-4D97-AF65-F5344CB8AC3E}">
        <p14:creationId xmlns:p14="http://schemas.microsoft.com/office/powerpoint/2010/main" val="44707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13</a:t>
            </a:fld>
            <a:endParaRPr lang="it-IT"/>
          </a:p>
        </p:txBody>
      </p:sp>
    </p:spTree>
    <p:extLst>
      <p:ext uri="{BB962C8B-B14F-4D97-AF65-F5344CB8AC3E}">
        <p14:creationId xmlns:p14="http://schemas.microsoft.com/office/powerpoint/2010/main" val="221895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14</a:t>
            </a:fld>
            <a:endParaRPr lang="it-IT"/>
          </a:p>
        </p:txBody>
      </p:sp>
    </p:spTree>
    <p:extLst>
      <p:ext uri="{BB962C8B-B14F-4D97-AF65-F5344CB8AC3E}">
        <p14:creationId xmlns:p14="http://schemas.microsoft.com/office/powerpoint/2010/main" val="34967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15</a:t>
            </a:fld>
            <a:endParaRPr lang="it-IT"/>
          </a:p>
        </p:txBody>
      </p:sp>
    </p:spTree>
    <p:extLst>
      <p:ext uri="{BB962C8B-B14F-4D97-AF65-F5344CB8AC3E}">
        <p14:creationId xmlns:p14="http://schemas.microsoft.com/office/powerpoint/2010/main" val="378129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2</a:t>
            </a:fld>
            <a:endParaRPr lang="it-IT"/>
          </a:p>
        </p:txBody>
      </p:sp>
    </p:spTree>
    <p:extLst>
      <p:ext uri="{BB962C8B-B14F-4D97-AF65-F5344CB8AC3E}">
        <p14:creationId xmlns:p14="http://schemas.microsoft.com/office/powerpoint/2010/main" val="407119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3</a:t>
            </a:fld>
            <a:endParaRPr lang="it-IT"/>
          </a:p>
        </p:txBody>
      </p:sp>
    </p:spTree>
    <p:extLst>
      <p:ext uri="{BB962C8B-B14F-4D97-AF65-F5344CB8AC3E}">
        <p14:creationId xmlns:p14="http://schemas.microsoft.com/office/powerpoint/2010/main" val="72576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4</a:t>
            </a:fld>
            <a:endParaRPr lang="it-IT"/>
          </a:p>
        </p:txBody>
      </p:sp>
    </p:spTree>
    <p:extLst>
      <p:ext uri="{BB962C8B-B14F-4D97-AF65-F5344CB8AC3E}">
        <p14:creationId xmlns:p14="http://schemas.microsoft.com/office/powerpoint/2010/main" val="250659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5</a:t>
            </a:fld>
            <a:endParaRPr lang="it-IT"/>
          </a:p>
        </p:txBody>
      </p:sp>
    </p:spTree>
    <p:extLst>
      <p:ext uri="{BB962C8B-B14F-4D97-AF65-F5344CB8AC3E}">
        <p14:creationId xmlns:p14="http://schemas.microsoft.com/office/powerpoint/2010/main" val="325226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6</a:t>
            </a:fld>
            <a:endParaRPr lang="it-IT"/>
          </a:p>
        </p:txBody>
      </p:sp>
    </p:spTree>
    <p:extLst>
      <p:ext uri="{BB962C8B-B14F-4D97-AF65-F5344CB8AC3E}">
        <p14:creationId xmlns:p14="http://schemas.microsoft.com/office/powerpoint/2010/main" val="9907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7</a:t>
            </a:fld>
            <a:endParaRPr lang="it-IT"/>
          </a:p>
        </p:txBody>
      </p:sp>
    </p:spTree>
    <p:extLst>
      <p:ext uri="{BB962C8B-B14F-4D97-AF65-F5344CB8AC3E}">
        <p14:creationId xmlns:p14="http://schemas.microsoft.com/office/powerpoint/2010/main" val="270898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8</a:t>
            </a:fld>
            <a:endParaRPr lang="it-IT"/>
          </a:p>
        </p:txBody>
      </p:sp>
    </p:spTree>
    <p:extLst>
      <p:ext uri="{BB962C8B-B14F-4D97-AF65-F5344CB8AC3E}">
        <p14:creationId xmlns:p14="http://schemas.microsoft.com/office/powerpoint/2010/main" val="361819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CROSSCURRICULUM dalla scuola </a:t>
            </a:r>
            <a:r>
              <a:rPr lang="it-IT" dirty="0" err="1" smtClean="0"/>
              <a:t>pr</a:t>
            </a:r>
            <a:r>
              <a:rPr lang="it-IT" dirty="0" err="1" smtClean="0">
                <a:latin typeface="French Script MT" panose="03020402040607040605" pitchFamily="66" charset="0"/>
              </a:rPr>
              <a:t>ê</a:t>
            </a:r>
            <a:r>
              <a:rPr lang="it-IT" dirty="0" err="1" smtClean="0"/>
              <a:t>t</a:t>
            </a:r>
            <a:r>
              <a:rPr lang="it-IT" dirty="0" smtClean="0"/>
              <a:t> à</a:t>
            </a:r>
            <a:r>
              <a:rPr lang="it-IT" baseline="0" dirty="0" smtClean="0"/>
              <a:t> </a:t>
            </a:r>
            <a:r>
              <a:rPr lang="it-IT" baseline="0" dirty="0" err="1" smtClean="0"/>
              <a:t>porter</a:t>
            </a:r>
            <a:r>
              <a:rPr lang="it-IT" baseline="0" dirty="0" smtClean="0"/>
              <a:t> alla didattica sartoriale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407C3D8-63F6-4831-AB3F-223201225540}" type="slidenum">
              <a:rPr lang="it-IT" smtClean="0"/>
              <a:t>9</a:t>
            </a:fld>
            <a:endParaRPr lang="it-IT"/>
          </a:p>
        </p:txBody>
      </p:sp>
    </p:spTree>
    <p:extLst>
      <p:ext uri="{BB962C8B-B14F-4D97-AF65-F5344CB8AC3E}">
        <p14:creationId xmlns:p14="http://schemas.microsoft.com/office/powerpoint/2010/main" val="101822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988D0F1-28D4-418A-B3BF-00467D8E02BC}" type="datetime1">
              <a:rPr lang="it-IT" smtClean="0"/>
              <a:t>28/12/2017</a:t>
            </a:fld>
            <a:endParaRPr lang="it-IT"/>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111684793"/>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F4E440-F924-4714-80EF-5EF51EDF4323}" type="datetime1">
              <a:rPr lang="it-IT" smtClean="0"/>
              <a:t>28/12/2017</a:t>
            </a:fld>
            <a:endParaRPr lang="it-IT"/>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1408276879"/>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F707EA-0ED8-4A01-8A39-56DE891C4295}" type="datetime1">
              <a:rPr lang="it-IT" smtClean="0"/>
              <a:t>28/12/2017</a:t>
            </a:fld>
            <a:endParaRPr lang="it-IT"/>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493355856"/>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B0BD2F-E711-4B72-8EA2-00094483FA7A}" type="datetime1">
              <a:rPr lang="it-IT" smtClean="0"/>
              <a:t>28/12/2017</a:t>
            </a:fld>
            <a:endParaRPr lang="it-IT"/>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750692612"/>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C0B6817-1B99-412E-8D95-F901E6832DA8}" type="datetime1">
              <a:rPr lang="it-IT" smtClean="0"/>
              <a:t>28/12/2017</a:t>
            </a:fld>
            <a:endParaRPr lang="it-IT"/>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2777737527"/>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BCBC8A1-3099-4165-BD2B-F42A4FCDEC00}" type="datetime1">
              <a:rPr lang="it-IT" smtClean="0"/>
              <a:t>28/12/2017</a:t>
            </a:fld>
            <a:endParaRPr lang="it-IT"/>
          </a:p>
        </p:txBody>
      </p:sp>
      <p:sp>
        <p:nvSpPr>
          <p:cNvPr id="6" name="Segnaposto piè di pagina 5"/>
          <p:cNvSpPr>
            <a:spLocks noGrp="1"/>
          </p:cNvSpPr>
          <p:nvPr>
            <p:ph type="ftr" sz="quarter" idx="11"/>
          </p:nvPr>
        </p:nvSpPr>
        <p:spPr/>
        <p:txBody>
          <a:bodyPr/>
          <a:lstStyle/>
          <a:p>
            <a:r>
              <a:rPr lang="it-IT" smtClean="0"/>
              <a:t>Licei " Tommaso Campanella" Belvedere M.mo (CS)</a:t>
            </a:r>
            <a:endParaRPr lang="it-IT"/>
          </a:p>
        </p:txBody>
      </p:sp>
      <p:sp>
        <p:nvSpPr>
          <p:cNvPr id="7" name="Segnaposto numero diapositiva 6"/>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1362569739"/>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79A3CAE-569F-4440-B37E-2B5CC8FC4125}" type="datetime1">
              <a:rPr lang="it-IT" smtClean="0"/>
              <a:t>28/12/2017</a:t>
            </a:fld>
            <a:endParaRPr lang="it-IT"/>
          </a:p>
        </p:txBody>
      </p:sp>
      <p:sp>
        <p:nvSpPr>
          <p:cNvPr id="8" name="Segnaposto piè di pagina 7"/>
          <p:cNvSpPr>
            <a:spLocks noGrp="1"/>
          </p:cNvSpPr>
          <p:nvPr>
            <p:ph type="ftr" sz="quarter" idx="11"/>
          </p:nvPr>
        </p:nvSpPr>
        <p:spPr/>
        <p:txBody>
          <a:bodyPr/>
          <a:lstStyle/>
          <a:p>
            <a:r>
              <a:rPr lang="it-IT" smtClean="0"/>
              <a:t>Licei " Tommaso Campanella" Belvedere M.mo (CS)</a:t>
            </a:r>
            <a:endParaRPr lang="it-IT"/>
          </a:p>
        </p:txBody>
      </p:sp>
      <p:sp>
        <p:nvSpPr>
          <p:cNvPr id="9" name="Segnaposto numero diapositiva 8"/>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766411146"/>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C3DF299-B5C7-4075-BF11-40F635D751BC}" type="datetime1">
              <a:rPr lang="it-IT" smtClean="0"/>
              <a:t>28/12/2017</a:t>
            </a:fld>
            <a:endParaRPr lang="it-IT"/>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3648536681"/>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53CF05-4E9F-47A4-B749-3E7F668C656E}" type="datetime1">
              <a:rPr lang="it-IT" smtClean="0"/>
              <a:t>28/12/2017</a:t>
            </a:fld>
            <a:endParaRPr lang="it-IT"/>
          </a:p>
        </p:txBody>
      </p:sp>
      <p:sp>
        <p:nvSpPr>
          <p:cNvPr id="3" name="Segnaposto piè di pagina 2"/>
          <p:cNvSpPr>
            <a:spLocks noGrp="1"/>
          </p:cNvSpPr>
          <p:nvPr>
            <p:ph type="ftr" sz="quarter" idx="11"/>
          </p:nvPr>
        </p:nvSpPr>
        <p:spPr/>
        <p:txBody>
          <a:bodyPr/>
          <a:lstStyle/>
          <a:p>
            <a:r>
              <a:rPr lang="it-IT" smtClean="0"/>
              <a:t>Licei " Tommaso Campanella" Belvedere M.mo (CS)</a:t>
            </a:r>
            <a:endParaRPr lang="it-IT"/>
          </a:p>
        </p:txBody>
      </p:sp>
      <p:sp>
        <p:nvSpPr>
          <p:cNvPr id="4" name="Segnaposto numero diapositiva 3"/>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3201137383"/>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53725EA-B1E8-4694-AF60-787142DDB6E7}" type="datetime1">
              <a:rPr lang="it-IT" smtClean="0"/>
              <a:t>28/12/2017</a:t>
            </a:fld>
            <a:endParaRPr lang="it-IT"/>
          </a:p>
        </p:txBody>
      </p:sp>
      <p:sp>
        <p:nvSpPr>
          <p:cNvPr id="6" name="Segnaposto piè di pagina 5"/>
          <p:cNvSpPr>
            <a:spLocks noGrp="1"/>
          </p:cNvSpPr>
          <p:nvPr>
            <p:ph type="ftr" sz="quarter" idx="11"/>
          </p:nvPr>
        </p:nvSpPr>
        <p:spPr/>
        <p:txBody>
          <a:bodyPr/>
          <a:lstStyle/>
          <a:p>
            <a:r>
              <a:rPr lang="it-IT" smtClean="0"/>
              <a:t>Licei " Tommaso Campanella" Belvedere M.mo (CS)</a:t>
            </a:r>
            <a:endParaRPr lang="it-IT"/>
          </a:p>
        </p:txBody>
      </p:sp>
      <p:sp>
        <p:nvSpPr>
          <p:cNvPr id="7" name="Segnaposto numero diapositiva 6"/>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1627510141"/>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3F94223-9F32-444C-91AC-1697523D7B19}" type="datetime1">
              <a:rPr lang="it-IT" smtClean="0"/>
              <a:t>28/12/2017</a:t>
            </a:fld>
            <a:endParaRPr lang="it-IT"/>
          </a:p>
        </p:txBody>
      </p:sp>
      <p:sp>
        <p:nvSpPr>
          <p:cNvPr id="6" name="Segnaposto piè di pagina 5"/>
          <p:cNvSpPr>
            <a:spLocks noGrp="1"/>
          </p:cNvSpPr>
          <p:nvPr>
            <p:ph type="ftr" sz="quarter" idx="11"/>
          </p:nvPr>
        </p:nvSpPr>
        <p:spPr/>
        <p:txBody>
          <a:bodyPr/>
          <a:lstStyle/>
          <a:p>
            <a:r>
              <a:rPr lang="it-IT" smtClean="0"/>
              <a:t>Licei " Tommaso Campanella" Belvedere M.mo (CS)</a:t>
            </a:r>
            <a:endParaRPr lang="it-IT"/>
          </a:p>
        </p:txBody>
      </p:sp>
      <p:sp>
        <p:nvSpPr>
          <p:cNvPr id="7" name="Segnaposto numero diapositiva 6"/>
          <p:cNvSpPr>
            <a:spLocks noGrp="1"/>
          </p:cNvSpPr>
          <p:nvPr>
            <p:ph type="sldNum" sz="quarter" idx="12"/>
          </p:nvPr>
        </p:nvSpPr>
        <p:spPr/>
        <p:txBody>
          <a:bodyPr/>
          <a:lstStyle/>
          <a:p>
            <a:fld id="{BAF29ABD-8135-4D0F-810B-72C0A42A4133}" type="slidenum">
              <a:rPr lang="it-IT" smtClean="0"/>
              <a:t>‹N›</a:t>
            </a:fld>
            <a:endParaRPr lang="it-IT"/>
          </a:p>
        </p:txBody>
      </p:sp>
    </p:spTree>
    <p:extLst>
      <p:ext uri="{BB962C8B-B14F-4D97-AF65-F5344CB8AC3E}">
        <p14:creationId xmlns:p14="http://schemas.microsoft.com/office/powerpoint/2010/main" val="3202596776"/>
      </p:ext>
    </p:extLst>
  </p:cSld>
  <p:clrMapOvr>
    <a:masterClrMapping/>
  </p:clrMapOvr>
  <mc:AlternateContent xmlns:mc="http://schemas.openxmlformats.org/markup-compatibility/2006" xmlns:p14="http://schemas.microsoft.com/office/powerpoint/2010/main">
    <mc:Choice Requires="p14">
      <p:transition p14:dur="250">
        <p:sndAc>
          <p:stSnd>
            <p:snd r:embed="rId1" name="chimes.wav"/>
          </p:stSnd>
        </p:sndAc>
      </p:transition>
    </mc:Choice>
    <mc:Fallback xmlns="">
      <p:transition>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16887-4EA1-489C-A910-E7000940D319}" type="datetime1">
              <a:rPr lang="it-IT" smtClean="0"/>
              <a:t>28/12/2017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Licei " Tommaso Campanella" Belvedere M.mo (CS)</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29ABD-8135-4D0F-810B-72C0A42A4133}" type="slidenum">
              <a:rPr lang="it-IT" smtClean="0"/>
              <a:t>‹N›</a:t>
            </a:fld>
            <a:endParaRPr lang="it-IT"/>
          </a:p>
        </p:txBody>
      </p:sp>
    </p:spTree>
    <p:extLst>
      <p:ext uri="{BB962C8B-B14F-4D97-AF65-F5344CB8AC3E}">
        <p14:creationId xmlns:p14="http://schemas.microsoft.com/office/powerpoint/2010/main" val="2764915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sndAc>
          <p:stSnd>
            <p:snd r:embed="rId13" name="chimes.wav"/>
          </p:stSnd>
        </p:sndAc>
      </p:transition>
    </mc:Choice>
    <mc:Fallback xmlns="">
      <p:transition>
        <p:sndAc>
          <p:stSnd>
            <p:snd r:embed="rId14" name="chimes.wav"/>
          </p:stSnd>
        </p:sndAc>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l="-25126" t="30952" r="-25642" b="29249"/>
          <a:stretch/>
        </p:blipFill>
        <p:spPr>
          <a:xfrm>
            <a:off x="0" y="2018066"/>
            <a:ext cx="12191999" cy="4839934"/>
          </a:xfrm>
          <a:prstGeom prst="rect">
            <a:avLst/>
          </a:prstGeom>
          <a:ln/>
        </p:spPr>
        <p:style>
          <a:lnRef idx="1">
            <a:schemeClr val="accent1"/>
          </a:lnRef>
          <a:fillRef idx="2">
            <a:schemeClr val="accent1"/>
          </a:fillRef>
          <a:effectRef idx="1">
            <a:schemeClr val="accent1"/>
          </a:effectRef>
          <a:fontRef idx="minor">
            <a:schemeClr val="dk1"/>
          </a:fontRef>
        </p:style>
      </p:pic>
      <p:sp>
        <p:nvSpPr>
          <p:cNvPr id="5" name="Rettangolo 4"/>
          <p:cNvSpPr/>
          <p:nvPr/>
        </p:nvSpPr>
        <p:spPr>
          <a:xfrm>
            <a:off x="0" y="261352"/>
            <a:ext cx="12191999" cy="1754326"/>
          </a:xfrm>
          <a:prstGeom prst="rect">
            <a:avLst/>
          </a:prstGeom>
          <a:pattFill prst="pct5">
            <a:fgClr>
              <a:schemeClr val="accent1"/>
            </a:fgClr>
            <a:bgClr>
              <a:schemeClr val="bg1"/>
            </a:bgClr>
          </a:pattFill>
          <a:effectLst>
            <a:glow rad="127000">
              <a:srgbClr val="33CAFF"/>
            </a:glow>
            <a:outerShdw blurRad="50800" dist="50800" dir="5400000" algn="ctr" rotWithShape="0">
              <a:srgbClr val="FF33CC"/>
            </a:outerShdw>
          </a:effectLst>
        </p:spPr>
        <p:txBody>
          <a:bodyPr wrap="square" lIns="91440" tIns="45720" rIns="91440" bIns="45720">
            <a:spAutoFit/>
          </a:bodyPr>
          <a:lstStyle/>
          <a:p>
            <a:pPr algn="ctr"/>
            <a:r>
              <a:rPr lang="it-IT" sz="5400" b="1" cap="none" spc="0" dirty="0" smtClean="0">
                <a:ln w="31750">
                  <a:solidFill>
                    <a:srgbClr val="7030A0"/>
                  </a:solidFill>
                  <a:prstDash val="solid"/>
                </a:ln>
                <a:solidFill>
                  <a:srgbClr val="FF33CC"/>
                </a:solidFill>
                <a:effectLst>
                  <a:outerShdw blurRad="50800" dist="38100" dir="8100000" algn="tr" rotWithShape="0">
                    <a:prstClr val="black">
                      <a:alpha val="40000"/>
                    </a:prstClr>
                  </a:outerShdw>
                </a:effectLst>
              </a:rPr>
              <a:t>CROSSCURRICULUM</a:t>
            </a:r>
          </a:p>
          <a:p>
            <a:pPr algn="ctr"/>
            <a:r>
              <a:rPr lang="it-IT" sz="5400" b="1" cap="none" spc="0" dirty="0" smtClean="0">
                <a:ln w="31750">
                  <a:solidFill>
                    <a:srgbClr val="7030A0"/>
                  </a:solidFill>
                  <a:prstDash val="solid"/>
                </a:ln>
                <a:solidFill>
                  <a:srgbClr val="FF33CC"/>
                </a:solidFill>
                <a:effectLst>
                  <a:outerShdw blurRad="50800" dist="38100" dir="8100000" algn="tr" rotWithShape="0">
                    <a:prstClr val="black">
                      <a:alpha val="40000"/>
                    </a:prstClr>
                  </a:outerShdw>
                </a:effectLst>
              </a:rPr>
              <a:t>ai Licei «Campanella» di Belvedere</a:t>
            </a:r>
            <a:endParaRPr lang="it-IT" sz="5400" b="1" cap="none" spc="0" dirty="0">
              <a:ln w="31750">
                <a:solidFill>
                  <a:srgbClr val="7030A0"/>
                </a:solidFill>
                <a:prstDash val="solid"/>
              </a:ln>
              <a:solidFill>
                <a:srgbClr val="FF33CC"/>
              </a:solidFill>
              <a:effectLst>
                <a:outerShdw blurRad="50800" dist="38100" dir="8100000" algn="tr" rotWithShape="0">
                  <a:prstClr val="black">
                    <a:alpha val="40000"/>
                  </a:prstClr>
                </a:outerShdw>
              </a:effectLst>
            </a:endParaRPr>
          </a:p>
        </p:txBody>
      </p:sp>
      <p:sp>
        <p:nvSpPr>
          <p:cNvPr id="6" name="Segnaposto piè di pagina 5"/>
          <p:cNvSpPr>
            <a:spLocks noGrp="1"/>
          </p:cNvSpPr>
          <p:nvPr>
            <p:ph type="ftr" sz="quarter" idx="11"/>
          </p:nvPr>
        </p:nvSpPr>
        <p:spPr/>
        <p:txBody>
          <a:bodyPr/>
          <a:lstStyle/>
          <a:p>
            <a:r>
              <a:rPr lang="it-IT" smtClean="0"/>
              <a:t>Licei " Tommaso Campanella" Belvedere M.mo (CS)</a:t>
            </a:r>
            <a:endParaRPr lang="it-IT"/>
          </a:p>
        </p:txBody>
      </p:sp>
      <p:sp>
        <p:nvSpPr>
          <p:cNvPr id="7" name="Segnaposto numero diapositiva 6"/>
          <p:cNvSpPr>
            <a:spLocks noGrp="1"/>
          </p:cNvSpPr>
          <p:nvPr>
            <p:ph type="sldNum" sz="quarter" idx="12"/>
          </p:nvPr>
        </p:nvSpPr>
        <p:spPr/>
        <p:txBody>
          <a:bodyPr/>
          <a:lstStyle/>
          <a:p>
            <a:fld id="{BAF29ABD-8135-4D0F-810B-72C0A42A4133}" type="slidenum">
              <a:rPr lang="it-IT" smtClean="0"/>
              <a:t>1</a:t>
            </a:fld>
            <a:endParaRPr lang="it-IT"/>
          </a:p>
        </p:txBody>
      </p:sp>
    </p:spTree>
    <p:extLst>
      <p:ext uri="{BB962C8B-B14F-4D97-AF65-F5344CB8AC3E}">
        <p14:creationId xmlns:p14="http://schemas.microsoft.com/office/powerpoint/2010/main" val="319120848"/>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50" y="0"/>
            <a:ext cx="11506200" cy="6858000"/>
          </a:xfrm>
          <a:prstGeom prst="rect">
            <a:avLst/>
          </a:prstGeom>
        </p:spPr>
      </p:pic>
      <p:sp>
        <p:nvSpPr>
          <p:cNvPr id="3" name="Rettangolo 2"/>
          <p:cNvSpPr/>
          <p:nvPr/>
        </p:nvSpPr>
        <p:spPr>
          <a:xfrm>
            <a:off x="476250" y="666750"/>
            <a:ext cx="11582400" cy="6001643"/>
          </a:xfrm>
          <a:prstGeom prst="rect">
            <a:avLst/>
          </a:prstGeom>
        </p:spPr>
        <p:txBody>
          <a:bodyPr wrap="square">
            <a:spAutoFit/>
          </a:bodyPr>
          <a:lstStyle/>
          <a:p>
            <a:r>
              <a:rPr lang="it-IT" sz="48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a:glow rad="228600">
                    <a:srgbClr val="FF33CC">
                      <a:alpha val="40000"/>
                    </a:srgbClr>
                  </a:glow>
                  <a:outerShdw blurRad="50800" dist="50800" dir="5400000" algn="ctr" rotWithShape="0">
                    <a:srgbClr val="33CAFF"/>
                  </a:outerShdw>
                </a:effectLst>
                <a:latin typeface="Arial" panose="020B0604020202020204" pitchFamily="34" charset="0"/>
                <a:ea typeface="Times New Roman" panose="02020603050405020304" pitchFamily="18" charset="0"/>
                <a:cs typeface="Times New Roman" panose="02020603050405020304" pitchFamily="18" charset="0"/>
              </a:rPr>
              <a:t>CROSSCURRICULUM agevola anche l’espletamento del PIANO DI MIGLIORAMENTO (dove la scuola mette in campo soluzioni ai problemi emersi), l’inserimento dinamico dei docenti dell’ORGANICO POTENZIATO, l’ORIENTAMENTO in uscita e il raccordo con l’UNIVERSITÀ</a:t>
            </a:r>
            <a:endParaRPr lang="it-IT" sz="48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a:glow rad="228600">
                  <a:srgbClr val="FF33CC">
                    <a:alpha val="40000"/>
                  </a:srgbClr>
                </a:glow>
                <a:outerShdw blurRad="50800" dist="50800" dir="5400000" algn="ctr" rotWithShape="0">
                  <a:srgbClr val="33CAFF"/>
                </a:outerShdw>
              </a:effectLst>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10</a:t>
            </a:fld>
            <a:endParaRPr lang="it-IT"/>
          </a:p>
        </p:txBody>
      </p:sp>
    </p:spTree>
    <p:extLst>
      <p:ext uri="{BB962C8B-B14F-4D97-AF65-F5344CB8AC3E}">
        <p14:creationId xmlns:p14="http://schemas.microsoft.com/office/powerpoint/2010/main" val="73030545"/>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ttangolo 2"/>
          <p:cNvSpPr/>
          <p:nvPr/>
        </p:nvSpPr>
        <p:spPr>
          <a:xfrm>
            <a:off x="0" y="152400"/>
            <a:ext cx="11811000" cy="5632311"/>
          </a:xfrm>
          <a:prstGeom prst="rect">
            <a:avLst/>
          </a:prstGeom>
        </p:spPr>
        <p:txBody>
          <a:bodyPr wrap="square">
            <a:spAutoFit/>
          </a:bodyPr>
          <a:lstStyle/>
          <a:p>
            <a:r>
              <a:rPr lang="it-IT" sz="6000" b="1" dirty="0" smtClean="0">
                <a:solidFill>
                  <a:srgbClr val="FF0066"/>
                </a:solidFill>
                <a:effectLst>
                  <a:glow rad="228600">
                    <a:srgbClr val="FFFF00">
                      <a:alpha val="40000"/>
                    </a:srgbClr>
                  </a:glow>
                </a:effectLst>
                <a:latin typeface="Arial" panose="020B0604020202020204" pitchFamily="34" charset="0"/>
                <a:ea typeface="Times New Roman" panose="02020603050405020304" pitchFamily="18" charset="0"/>
                <a:cs typeface="Times New Roman" panose="02020603050405020304" pitchFamily="18" charset="0"/>
              </a:rPr>
              <a:t>Ogni attività/ laboratorio viene svolta in una CLASSE “VOCAZIONALE” e gli studenti si aggregano a classe aperta per gruppi di livello/bisogno formativo…</a:t>
            </a:r>
            <a:endParaRPr lang="it-IT" sz="6000" b="1" dirty="0">
              <a:solidFill>
                <a:srgbClr val="FF0066"/>
              </a:solidFill>
              <a:effectLst>
                <a:glow rad="228600">
                  <a:srgbClr val="FFFF00">
                    <a:alpha val="40000"/>
                  </a:srgbClr>
                </a:glow>
              </a:effectLst>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11</a:t>
            </a:fld>
            <a:endParaRPr lang="it-IT"/>
          </a:p>
        </p:txBody>
      </p:sp>
    </p:spTree>
    <p:extLst>
      <p:ext uri="{BB962C8B-B14F-4D97-AF65-F5344CB8AC3E}">
        <p14:creationId xmlns:p14="http://schemas.microsoft.com/office/powerpoint/2010/main" val="2488345796"/>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0"/>
            <a:ext cx="9144000" cy="6858000"/>
          </a:xfrm>
          <a:prstGeom prst="rect">
            <a:avLst/>
          </a:prstGeom>
        </p:spPr>
      </p:pic>
      <p:sp>
        <p:nvSpPr>
          <p:cNvPr id="3" name="Rettangolo 2"/>
          <p:cNvSpPr/>
          <p:nvPr/>
        </p:nvSpPr>
        <p:spPr>
          <a:xfrm>
            <a:off x="0" y="1"/>
            <a:ext cx="12058650" cy="5724644"/>
          </a:xfrm>
          <a:prstGeom prst="rect">
            <a:avLst/>
          </a:prstGeom>
          <a:scene3d>
            <a:camera prst="perspectiveLeft"/>
            <a:lightRig rig="threePt" dir="t"/>
          </a:scene3d>
        </p:spPr>
        <p:txBody>
          <a:bodyPr wrap="square">
            <a:spAutoFit/>
          </a:bodyPr>
          <a:lstStyle/>
          <a:p>
            <a:r>
              <a:rPr lang="it-IT" sz="6600" b="1" dirty="0" smtClean="0">
                <a:ln>
                  <a:solidFill>
                    <a:schemeClr val="accent1"/>
                  </a:solidFill>
                </a:ln>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it-IT" sz="6000" b="1" dirty="0" smtClean="0">
                <a:ln>
                  <a:solidFill>
                    <a:schemeClr val="accent1"/>
                  </a:solidFill>
                </a:ln>
                <a:solidFill>
                  <a:schemeClr val="bg1"/>
                </a:solidFill>
                <a:effectLst>
                  <a:glow rad="228600">
                    <a:srgbClr val="FF33CC">
                      <a:alpha val="40000"/>
                    </a:srgbClr>
                  </a:glow>
                </a:effectLst>
                <a:latin typeface="Arial" panose="020B0604020202020204" pitchFamily="34" charset="0"/>
                <a:ea typeface="Times New Roman" panose="02020603050405020304" pitchFamily="18" charset="0"/>
                <a:cs typeface="Times New Roman" panose="02020603050405020304" pitchFamily="18" charset="0"/>
              </a:rPr>
              <a:t>Gli studenti, i docenti  e i genitori  e i professionisti volontari sono insieme protagonisti del procedimento</a:t>
            </a:r>
          </a:p>
          <a:p>
            <a:r>
              <a:rPr lang="it-IT" sz="6000" b="1" dirty="0" smtClean="0">
                <a:ln>
                  <a:solidFill>
                    <a:schemeClr val="accent1"/>
                  </a:solidFill>
                </a:ln>
                <a:solidFill>
                  <a:schemeClr val="bg1"/>
                </a:solidFill>
                <a:effectLst>
                  <a:glow rad="228600">
                    <a:srgbClr val="FF33CC">
                      <a:alpha val="40000"/>
                    </a:srgbClr>
                  </a:glow>
                </a:effectLst>
                <a:latin typeface="Arial" panose="020B0604020202020204" pitchFamily="34" charset="0"/>
                <a:ea typeface="Times New Roman" panose="02020603050405020304" pitchFamily="18" charset="0"/>
                <a:cs typeface="Times New Roman" panose="02020603050405020304" pitchFamily="18" charset="0"/>
              </a:rPr>
              <a:t> di insegnamento-apprendimento (tearning) </a:t>
            </a:r>
            <a:endParaRPr lang="it-IT" sz="6000" b="1" dirty="0">
              <a:ln>
                <a:solidFill>
                  <a:schemeClr val="accent1"/>
                </a:solidFill>
              </a:ln>
              <a:solidFill>
                <a:schemeClr val="bg1"/>
              </a:solidFill>
              <a:effectLst>
                <a:glow rad="228600">
                  <a:srgbClr val="FF33CC">
                    <a:alpha val="40000"/>
                  </a:srgbClr>
                </a:glow>
              </a:effectLst>
            </a:endParaRPr>
          </a:p>
        </p:txBody>
      </p:sp>
      <p:sp>
        <p:nvSpPr>
          <p:cNvPr id="4" name="Segnaposto piè di pagina 3"/>
          <p:cNvSpPr>
            <a:spLocks noGrp="1"/>
          </p:cNvSpPr>
          <p:nvPr>
            <p:ph type="ftr" sz="quarter" idx="11"/>
          </p:nvPr>
        </p:nvSpPr>
        <p:spPr/>
        <p:txBody>
          <a:bodyPr/>
          <a:lstStyle/>
          <a:p>
            <a:r>
              <a:rPr lang="it-IT" dirty="0" smtClean="0"/>
              <a:t>Licei " Tommaso Campanella" Belvedere M.mo (CS)</a:t>
            </a:r>
            <a:endParaRPr lang="it-IT" dirty="0"/>
          </a:p>
        </p:txBody>
      </p:sp>
      <p:sp>
        <p:nvSpPr>
          <p:cNvPr id="5" name="Segnaposto numero diapositiva 4"/>
          <p:cNvSpPr>
            <a:spLocks noGrp="1"/>
          </p:cNvSpPr>
          <p:nvPr>
            <p:ph type="sldNum" sz="quarter" idx="12"/>
          </p:nvPr>
        </p:nvSpPr>
        <p:spPr/>
        <p:txBody>
          <a:bodyPr/>
          <a:lstStyle/>
          <a:p>
            <a:fld id="{BAF29ABD-8135-4D0F-810B-72C0A42A4133}" type="slidenum">
              <a:rPr lang="it-IT" smtClean="0"/>
              <a:t>12</a:t>
            </a:fld>
            <a:endParaRPr lang="it-IT"/>
          </a:p>
        </p:txBody>
      </p:sp>
    </p:spTree>
    <p:extLst>
      <p:ext uri="{BB962C8B-B14F-4D97-AF65-F5344CB8AC3E}">
        <p14:creationId xmlns:p14="http://schemas.microsoft.com/office/powerpoint/2010/main" val="2891123537"/>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3" name="Rettangolo 2"/>
          <p:cNvSpPr/>
          <p:nvPr/>
        </p:nvSpPr>
        <p:spPr>
          <a:xfrm>
            <a:off x="209550" y="0"/>
            <a:ext cx="11982450" cy="6186309"/>
          </a:xfrm>
          <a:prstGeom prst="rect">
            <a:avLst/>
          </a:prstGeom>
          <a:scene3d>
            <a:camera prst="orthographicFront"/>
            <a:lightRig rig="threePt" dir="t"/>
          </a:scene3d>
          <a:sp3d>
            <a:bevelT/>
          </a:sp3d>
        </p:spPr>
        <p:txBody>
          <a:bodyPr wrap="square">
            <a:spAutoFit/>
          </a:bodyPr>
          <a:lstStyle/>
          <a:p>
            <a:endParaRPr lang="it-IT" sz="44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it-IT" sz="4400" b="1" dirty="0">
              <a:latin typeface="Arial" panose="020B0604020202020204" pitchFamily="34" charset="0"/>
              <a:ea typeface="Times New Roman" panose="02020603050405020304" pitchFamily="18" charset="0"/>
              <a:cs typeface="Times New Roman" panose="02020603050405020304" pitchFamily="18" charset="0"/>
            </a:endParaRPr>
          </a:p>
          <a:p>
            <a:endParaRPr lang="it-IT" sz="44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it-IT" sz="4400" b="1" dirty="0">
              <a:latin typeface="Arial" panose="020B0604020202020204" pitchFamily="34" charset="0"/>
              <a:ea typeface="Times New Roman" panose="02020603050405020304" pitchFamily="18" charset="0"/>
              <a:cs typeface="Times New Roman" panose="02020603050405020304" pitchFamily="18" charset="0"/>
            </a:endParaRPr>
          </a:p>
          <a:p>
            <a:r>
              <a:rPr lang="it-IT" sz="4400" b="1" dirty="0" smtClean="0">
                <a:ln>
                  <a:solidFill>
                    <a:srgbClr val="FF0066"/>
                  </a:solidFill>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blurRad="50800" dist="38100" dir="5400000" algn="t"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I netti miglioramenti dei risultati scolastici, i risultati eccellenti nelle prove INVALSI, nelle votazioni degli esami di Stato e nei Test d’ingresso alle università confermano l'efficienza del metodo</a:t>
            </a:r>
            <a:endParaRPr lang="it-IT" sz="4400" b="1" dirty="0">
              <a:ln>
                <a:solidFill>
                  <a:srgbClr val="FF0066"/>
                </a:solidFill>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blurRad="50800" dist="38100" dir="5400000" algn="t" rotWithShape="0">
                  <a:prstClr val="black">
                    <a:alpha val="40000"/>
                  </a:prstClr>
                </a:outerShdw>
              </a:effectLst>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13</a:t>
            </a:fld>
            <a:endParaRPr lang="it-IT"/>
          </a:p>
        </p:txBody>
      </p:sp>
    </p:spTree>
    <p:extLst>
      <p:ext uri="{BB962C8B-B14F-4D97-AF65-F5344CB8AC3E}">
        <p14:creationId xmlns:p14="http://schemas.microsoft.com/office/powerpoint/2010/main" val="490381782"/>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ttangolo 2"/>
          <p:cNvSpPr/>
          <p:nvPr/>
        </p:nvSpPr>
        <p:spPr>
          <a:xfrm>
            <a:off x="190500" y="1"/>
            <a:ext cx="12001500" cy="5647700"/>
          </a:xfrm>
          <a:prstGeom prst="rect">
            <a:avLst/>
          </a:prstGeom>
        </p:spPr>
        <p:txBody>
          <a:bodyPr wrap="square">
            <a:spAutoFit/>
          </a:bodyPr>
          <a:lstStyle/>
          <a:p>
            <a:pPr algn="just">
              <a:spcAft>
                <a:spcPts val="600"/>
              </a:spcAft>
            </a:pPr>
            <a:endParaRPr lang="it-IT" sz="4800" kern="50" smtClean="0">
              <a:effectLst/>
              <a:latin typeface="Arial" panose="020B0604020202020204" pitchFamily="34" charset="0"/>
              <a:ea typeface="SimSun" panose="02010600030101010101" pitchFamily="2" charset="-122"/>
              <a:cs typeface="Times New Roman" panose="02020603050405020304" pitchFamily="18" charset="0"/>
            </a:endParaRPr>
          </a:p>
          <a:p>
            <a:pPr algn="just">
              <a:spcAft>
                <a:spcPts val="600"/>
              </a:spcAft>
            </a:pPr>
            <a:r>
              <a:rPr lang="it-IT" sz="4400" b="1" kern="50" smtClean="0">
                <a:effectLst>
                  <a:glow rad="127000">
                    <a:srgbClr val="FFFF00"/>
                  </a:glow>
                  <a:outerShdw blurRad="50800" dist="38100" dir="2700000" algn="tl" rotWithShape="0">
                    <a:srgbClr val="FF0066">
                      <a:alpha val="40000"/>
                    </a:srgbClr>
                  </a:outerShdw>
                </a:effectLst>
                <a:latin typeface="Arial" panose="020B0604020202020204" pitchFamily="34" charset="0"/>
                <a:ea typeface="SimSun" panose="02010600030101010101" pitchFamily="2" charset="-122"/>
                <a:cs typeface="Times New Roman" panose="02020603050405020304" pitchFamily="18" charset="0"/>
              </a:rPr>
              <a:t>Una </a:t>
            </a:r>
            <a:r>
              <a:rPr lang="it-IT" sz="4400" b="1" kern="50" dirty="0" smtClean="0">
                <a:effectLst>
                  <a:glow rad="127000">
                    <a:srgbClr val="FFFF00"/>
                  </a:glow>
                  <a:outerShdw blurRad="50800" dist="38100" dir="2700000" algn="tl" rotWithShape="0">
                    <a:srgbClr val="FF0066">
                      <a:alpha val="40000"/>
                    </a:srgbClr>
                  </a:outerShdw>
                </a:effectLst>
                <a:latin typeface="Arial" panose="020B0604020202020204" pitchFamily="34" charset="0"/>
                <a:ea typeface="SimSun" panose="02010600030101010101" pitchFamily="2" charset="-122"/>
                <a:cs typeface="Times New Roman" panose="02020603050405020304" pitchFamily="18" charset="0"/>
              </a:rPr>
              <a:t>scuola a misura di persona, una scuola per lo sviluppo delle capacità critiche e non delle erudizioni, una scuola inclusiva che attrae le intelligenze del territorio stabilendo sinergie </a:t>
            </a:r>
            <a:r>
              <a:rPr lang="it-IT" sz="4400" b="1" kern="50" dirty="0" err="1" smtClean="0">
                <a:effectLst>
                  <a:glow rad="127000">
                    <a:srgbClr val="FFFF00"/>
                  </a:glow>
                  <a:outerShdw blurRad="50800" dist="38100" dir="2700000" algn="tl" rotWithShape="0">
                    <a:srgbClr val="FF0066">
                      <a:alpha val="40000"/>
                    </a:srgbClr>
                  </a:outerShdw>
                </a:effectLst>
                <a:latin typeface="Arial" panose="020B0604020202020204" pitchFamily="34" charset="0"/>
                <a:ea typeface="SimSun" panose="02010600030101010101" pitchFamily="2" charset="-122"/>
                <a:cs typeface="Times New Roman" panose="02020603050405020304" pitchFamily="18" charset="0"/>
              </a:rPr>
              <a:t>interistituzionali</a:t>
            </a:r>
            <a:r>
              <a:rPr lang="it-IT" sz="4400" b="1" kern="50" dirty="0" smtClean="0">
                <a:effectLst>
                  <a:glow rad="127000">
                    <a:srgbClr val="FFFF00"/>
                  </a:glow>
                  <a:outerShdw blurRad="50800" dist="38100" dir="2700000" algn="tl" rotWithShape="0">
                    <a:srgbClr val="FF0066">
                      <a:alpha val="40000"/>
                    </a:srgbClr>
                  </a:outerShdw>
                </a:effectLst>
                <a:latin typeface="Arial" panose="020B0604020202020204" pitchFamily="34" charset="0"/>
                <a:ea typeface="SimSun" panose="02010600030101010101" pitchFamily="2" charset="-122"/>
                <a:cs typeface="Times New Roman" panose="02020603050405020304" pitchFamily="18" charset="0"/>
              </a:rPr>
              <a:t> tra le  professionalità espressione di una società moderna che abiura la torre eburnea</a:t>
            </a:r>
            <a:endParaRPr lang="it-IT" sz="4400" b="1" kern="50" dirty="0">
              <a:effectLst>
                <a:glow rad="127000">
                  <a:srgbClr val="FFFF00"/>
                </a:glow>
                <a:outerShdw blurRad="50800" dist="38100" dir="2700000" algn="tl" rotWithShape="0">
                  <a:srgbClr val="FF0066">
                    <a:alpha val="40000"/>
                  </a:srgbClr>
                </a:outerShdw>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14</a:t>
            </a:fld>
            <a:endParaRPr lang="it-IT"/>
          </a:p>
        </p:txBody>
      </p:sp>
    </p:spTree>
    <p:extLst>
      <p:ext uri="{BB962C8B-B14F-4D97-AF65-F5344CB8AC3E}">
        <p14:creationId xmlns:p14="http://schemas.microsoft.com/office/powerpoint/2010/main" val="3317952841"/>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Licei " Tommaso Campanella" Belvedere M.mo (CS)</a:t>
            </a:r>
            <a:endParaRPr lang="it-IT"/>
          </a:p>
        </p:txBody>
      </p:sp>
      <p:sp>
        <p:nvSpPr>
          <p:cNvPr id="4" name="Segnaposto numero diapositiva 3"/>
          <p:cNvSpPr>
            <a:spLocks noGrp="1"/>
          </p:cNvSpPr>
          <p:nvPr>
            <p:ph type="sldNum" sz="quarter" idx="12"/>
          </p:nvPr>
        </p:nvSpPr>
        <p:spPr/>
        <p:txBody>
          <a:bodyPr/>
          <a:lstStyle/>
          <a:p>
            <a:fld id="{BAF29ABD-8135-4D0F-810B-72C0A42A4133}" type="slidenum">
              <a:rPr lang="it-IT" smtClean="0"/>
              <a:t>15</a:t>
            </a:fld>
            <a:endParaRPr lang="it-IT"/>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90500"/>
            <a:ext cx="11715750" cy="6165850"/>
          </a:xfrm>
          <a:prstGeom prst="rect">
            <a:avLst/>
          </a:prstGeom>
        </p:spPr>
      </p:pic>
      <p:sp>
        <p:nvSpPr>
          <p:cNvPr id="6" name="CasellaDiTesto 5"/>
          <p:cNvSpPr txBox="1"/>
          <p:nvPr/>
        </p:nvSpPr>
        <p:spPr>
          <a:xfrm>
            <a:off x="914400" y="857250"/>
            <a:ext cx="10610850" cy="5016758"/>
          </a:xfrm>
          <a:prstGeom prst="rect">
            <a:avLst/>
          </a:prstGeom>
          <a:noFill/>
          <a:effectLst>
            <a:glow rad="127000">
              <a:srgbClr val="33CAFF"/>
            </a:glow>
            <a:outerShdw blurRad="50800" dist="50800" dir="5400000" algn="ctr" rotWithShape="0">
              <a:srgbClr val="33CAFF"/>
            </a:outerShdw>
          </a:effectLst>
        </p:spPr>
        <p:txBody>
          <a:bodyPr wrap="square" rtlCol="0">
            <a:spAutoFit/>
          </a:bodyPr>
          <a:lstStyle/>
          <a:p>
            <a:pPr algn="just"/>
            <a:r>
              <a:rPr lang="it-IT" sz="3200" b="1" dirty="0" smtClean="0">
                <a:solidFill>
                  <a:schemeClr val="bg1"/>
                </a:solidFill>
              </a:rPr>
              <a:t>Il Dirigente Scolastico Maria Grazia Cianciulli, lo Staff, il corpo docente e non docente , gli studenti, le famiglie e la comunità  scolastica e territoriale dei Licei « Tommaso Campanella» di Belvedere M.mo (CS), ringraziano tutti quanti hanno reso possibile  lo sviluppo della progettualità del Crosscurriculum, tutti quanti hanno creduto nel metodo, tutti coloro che hanno contribuito alla divulgazione di questa entusiasmante esperienza umana e professionale</a:t>
            </a:r>
          </a:p>
          <a:p>
            <a:pPr algn="ctr"/>
            <a:r>
              <a:rPr lang="it-IT" sz="3200" b="1" dirty="0" smtClean="0">
                <a:solidFill>
                  <a:schemeClr val="bg1"/>
                </a:solidFill>
              </a:rPr>
              <a:t>GRAZIE </a:t>
            </a:r>
          </a:p>
          <a:p>
            <a:pPr algn="just"/>
            <a:r>
              <a:rPr lang="it-IT" sz="3200" b="1" dirty="0" smtClean="0">
                <a:solidFill>
                  <a:schemeClr val="bg1"/>
                </a:solidFill>
              </a:rPr>
              <a:t>ROMA -  sala Zuccari – Senato della Repubblica 16.1.2018</a:t>
            </a:r>
            <a:endParaRPr lang="it-IT" sz="3200" b="1" dirty="0"/>
          </a:p>
        </p:txBody>
      </p:sp>
    </p:spTree>
    <p:extLst>
      <p:ext uri="{BB962C8B-B14F-4D97-AF65-F5344CB8AC3E}">
        <p14:creationId xmlns:p14="http://schemas.microsoft.com/office/powerpoint/2010/main" val="1950076870"/>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63" y="0"/>
            <a:ext cx="12015537" cy="6858000"/>
          </a:xfrm>
          <a:prstGeom prst="rect">
            <a:avLst/>
          </a:prstGeom>
        </p:spPr>
      </p:pic>
      <p:sp>
        <p:nvSpPr>
          <p:cNvPr id="3" name="CasellaDiTesto 2"/>
          <p:cNvSpPr txBox="1"/>
          <p:nvPr/>
        </p:nvSpPr>
        <p:spPr>
          <a:xfrm>
            <a:off x="1238249" y="272715"/>
            <a:ext cx="10424361" cy="544764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endParaRPr lang="it-IT" sz="4800" b="1" dirty="0" smtClean="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it-IT" sz="4800" b="1" dirty="0" smtClean="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«LA BUONA SCUOLA» impone una DIDATTICA MODULARE, APPLICATIVA ED </a:t>
            </a:r>
            <a:r>
              <a:rPr lang="it-IT" sz="4800" b="1" dirty="0" err="1" smtClean="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INTEGRATA</a:t>
            </a:r>
            <a:r>
              <a:rPr lang="it-IT" sz="4800" dirty="0" err="1"/>
              <a:t>“Dalla</a:t>
            </a:r>
            <a:r>
              <a:rPr lang="it-IT" sz="4800" dirty="0"/>
              <a:t> </a:t>
            </a:r>
            <a:r>
              <a:rPr lang="it-IT" sz="5400" b="1" dirty="0" smtClean="0">
                <a:solidFill>
                  <a:srgbClr val="FFFF00"/>
                </a:solidFill>
              </a:rPr>
              <a:t>…dalla scuola </a:t>
            </a:r>
            <a:r>
              <a:rPr lang="it-IT" sz="5400" b="1" i="1" dirty="0" err="1">
                <a:solidFill>
                  <a:srgbClr val="FFFF00"/>
                </a:solidFill>
              </a:rPr>
              <a:t>prêt</a:t>
            </a:r>
            <a:r>
              <a:rPr lang="it-IT" sz="5400" b="1" i="1" dirty="0">
                <a:solidFill>
                  <a:srgbClr val="FFFF00"/>
                </a:solidFill>
              </a:rPr>
              <a:t> à </a:t>
            </a:r>
            <a:r>
              <a:rPr lang="it-IT" sz="5400" b="1" i="1" dirty="0" err="1">
                <a:solidFill>
                  <a:srgbClr val="FFFF00"/>
                </a:solidFill>
              </a:rPr>
              <a:t>porter</a:t>
            </a:r>
            <a:r>
              <a:rPr lang="it-IT" sz="5400" b="1" dirty="0">
                <a:solidFill>
                  <a:srgbClr val="FFFF00"/>
                </a:solidFill>
              </a:rPr>
              <a:t> alla </a:t>
            </a:r>
            <a:r>
              <a:rPr lang="it-IT" sz="5400" b="1" dirty="0" err="1">
                <a:solidFill>
                  <a:srgbClr val="FFFF00"/>
                </a:solidFill>
              </a:rPr>
              <a:t>didattiica</a:t>
            </a:r>
            <a:r>
              <a:rPr lang="it-IT" sz="5400" b="1" dirty="0">
                <a:solidFill>
                  <a:srgbClr val="FFFF00"/>
                </a:solidFill>
              </a:rPr>
              <a:t> sartoriale”</a:t>
            </a:r>
            <a:endParaRPr lang="it-IT" sz="5400" b="1" dirty="0" smtClean="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it-IT" sz="4800" b="1" dirty="0">
              <a:solidFill>
                <a:srgbClr val="FFFF00"/>
              </a:solidFill>
            </a:endParaRPr>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2</a:t>
            </a:fld>
            <a:endParaRPr lang="it-IT"/>
          </a:p>
        </p:txBody>
      </p:sp>
    </p:spTree>
    <p:extLst>
      <p:ext uri="{BB962C8B-B14F-4D97-AF65-F5344CB8AC3E}">
        <p14:creationId xmlns:p14="http://schemas.microsoft.com/office/powerpoint/2010/main" val="3075775339"/>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716" y="0"/>
            <a:ext cx="7026442" cy="6858000"/>
          </a:xfrm>
          <a:prstGeom prst="rect">
            <a:avLst/>
          </a:prstGeom>
        </p:spPr>
      </p:pic>
      <p:sp>
        <p:nvSpPr>
          <p:cNvPr id="3" name="CasellaDiTesto 2"/>
          <p:cNvSpPr txBox="1"/>
          <p:nvPr/>
        </p:nvSpPr>
        <p:spPr>
          <a:xfrm>
            <a:off x="5743074" y="2534653"/>
            <a:ext cx="184731" cy="369332"/>
          </a:xfrm>
          <a:prstGeom prst="rect">
            <a:avLst/>
          </a:prstGeom>
          <a:noFill/>
        </p:spPr>
        <p:txBody>
          <a:bodyPr wrap="none" rtlCol="0">
            <a:spAutoFit/>
          </a:bodyPr>
          <a:lstStyle/>
          <a:p>
            <a:endParaRPr lang="it-IT" dirty="0"/>
          </a:p>
        </p:txBody>
      </p:sp>
      <p:sp>
        <p:nvSpPr>
          <p:cNvPr id="4" name="CasellaDiTesto 3"/>
          <p:cNvSpPr txBox="1"/>
          <p:nvPr/>
        </p:nvSpPr>
        <p:spPr>
          <a:xfrm>
            <a:off x="160421" y="2534653"/>
            <a:ext cx="11550316" cy="3673641"/>
          </a:xfrm>
          <a:prstGeom prst="rect">
            <a:avLst/>
          </a:prstGeom>
          <a:noFill/>
        </p:spPr>
        <p:txBody>
          <a:bodyPr wrap="square" rtlCol="0">
            <a:spAutoFit/>
          </a:bodyPr>
          <a:lstStyle/>
          <a:p>
            <a:endParaRPr lang="it-IT" dirty="0"/>
          </a:p>
        </p:txBody>
      </p:sp>
      <p:sp>
        <p:nvSpPr>
          <p:cNvPr id="5" name="CasellaDiTesto 4"/>
          <p:cNvSpPr txBox="1"/>
          <p:nvPr/>
        </p:nvSpPr>
        <p:spPr>
          <a:xfrm>
            <a:off x="802105" y="2708219"/>
            <a:ext cx="10808492" cy="3673641"/>
          </a:xfrm>
          <a:prstGeom prst="rect">
            <a:avLst/>
          </a:prstGeom>
          <a:noFill/>
        </p:spPr>
        <p:txBody>
          <a:bodyPr wrap="square" rtlCol="0">
            <a:spAutoFit/>
          </a:bodyPr>
          <a:lstStyle/>
          <a:p>
            <a:endParaRPr lang="it-IT" dirty="0"/>
          </a:p>
        </p:txBody>
      </p:sp>
      <p:sp>
        <p:nvSpPr>
          <p:cNvPr id="7" name="Rettangolo 6"/>
          <p:cNvSpPr/>
          <p:nvPr/>
        </p:nvSpPr>
        <p:spPr>
          <a:xfrm>
            <a:off x="1219200" y="2903985"/>
            <a:ext cx="11823032" cy="3477875"/>
          </a:xfrm>
          <a:prstGeom prst="rect">
            <a:avLst/>
          </a:prstGeom>
          <a:ln>
            <a:noFill/>
          </a:ln>
          <a:effectLst>
            <a:outerShdw blurRad="107950" dist="12700" dir="5400000" algn="ctr">
              <a:srgbClr val="000000"/>
            </a:outerShdw>
          </a:effectLst>
          <a:scene3d>
            <a:camera prst="perspectiveRight"/>
            <a:lightRig rig="soft" dir="t">
              <a:rot lat="0" lon="0" rev="0"/>
            </a:lightRig>
          </a:scene3d>
          <a:sp3d contourW="44450" prstMaterial="matte">
            <a:bevelT w="63500" h="63500" prst="coolSlant"/>
            <a:contourClr>
              <a:srgbClr val="FFFFFF"/>
            </a:contourClr>
          </a:sp3d>
        </p:spPr>
        <p:txBody>
          <a:bodyPr wrap="square">
            <a:spAutoFit/>
          </a:bodyPr>
          <a:lstStyle/>
          <a:p>
            <a:pPr algn="ctr"/>
            <a:r>
              <a:rPr lang="it-IT" sz="4400" b="1" dirty="0" smtClean="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INSEGNAMENTI OPZIONALI nel triennio diventano elemento costituente della </a:t>
            </a:r>
            <a:r>
              <a:rPr lang="it-IT" sz="4400" b="1" dirty="0" err="1" smtClean="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IDENTITà</a:t>
            </a:r>
            <a:r>
              <a:rPr lang="it-IT" sz="4400" b="1" dirty="0" smtClean="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DIGITALE dello studente (portfolio elettronico) Anche ogni DOCENTE avrà </a:t>
            </a:r>
            <a:r>
              <a:rPr lang="it-IT" sz="4400" b="1" dirty="0" err="1" smtClean="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un'IDENTITà</a:t>
            </a:r>
            <a:r>
              <a:rPr lang="it-IT" sz="4400" b="1" dirty="0" smtClean="0">
                <a:solidFill>
                  <a:srgbClr val="FFC000"/>
                </a:solidFill>
                <a:effectLst/>
                <a:latin typeface="Arial" panose="020B0604020202020204" pitchFamily="34" charset="0"/>
                <a:ea typeface="Times New Roman" panose="02020603050405020304" pitchFamily="18" charset="0"/>
                <a:cs typeface="Times New Roman" panose="02020603050405020304" pitchFamily="18" charset="0"/>
              </a:rPr>
              <a:t> DIGITALE </a:t>
            </a:r>
            <a:endParaRPr lang="it-IT" sz="4400" b="1" dirty="0">
              <a:solidFill>
                <a:srgbClr val="FFC000"/>
              </a:solidFill>
            </a:endParaRPr>
          </a:p>
        </p:txBody>
      </p:sp>
      <p:sp>
        <p:nvSpPr>
          <p:cNvPr id="8" name="Segnaposto piè di pagina 7"/>
          <p:cNvSpPr>
            <a:spLocks noGrp="1"/>
          </p:cNvSpPr>
          <p:nvPr>
            <p:ph type="ftr" sz="quarter" idx="11"/>
          </p:nvPr>
        </p:nvSpPr>
        <p:spPr/>
        <p:txBody>
          <a:bodyPr/>
          <a:lstStyle/>
          <a:p>
            <a:r>
              <a:rPr lang="it-IT" smtClean="0"/>
              <a:t>Licei " Tommaso Campanella" Belvedere M.mo (CS)</a:t>
            </a:r>
            <a:endParaRPr lang="it-IT"/>
          </a:p>
        </p:txBody>
      </p:sp>
      <p:sp>
        <p:nvSpPr>
          <p:cNvPr id="9" name="Segnaposto numero diapositiva 8"/>
          <p:cNvSpPr>
            <a:spLocks noGrp="1"/>
          </p:cNvSpPr>
          <p:nvPr>
            <p:ph type="sldNum" sz="quarter" idx="12"/>
          </p:nvPr>
        </p:nvSpPr>
        <p:spPr/>
        <p:txBody>
          <a:bodyPr/>
          <a:lstStyle/>
          <a:p>
            <a:fld id="{BAF29ABD-8135-4D0F-810B-72C0A42A4133}" type="slidenum">
              <a:rPr lang="it-IT" smtClean="0"/>
              <a:t>3</a:t>
            </a:fld>
            <a:endParaRPr lang="it-IT"/>
          </a:p>
        </p:txBody>
      </p:sp>
    </p:spTree>
    <p:extLst>
      <p:ext uri="{BB962C8B-B14F-4D97-AF65-F5344CB8AC3E}">
        <p14:creationId xmlns:p14="http://schemas.microsoft.com/office/powerpoint/2010/main" val="2267645971"/>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295" y="0"/>
            <a:ext cx="9144000" cy="6858000"/>
          </a:xfrm>
          <a:prstGeom prst="rect">
            <a:avLst/>
          </a:prstGeom>
        </p:spPr>
      </p:pic>
      <p:sp>
        <p:nvSpPr>
          <p:cNvPr id="3" name="Rettangolo 2"/>
          <p:cNvSpPr/>
          <p:nvPr/>
        </p:nvSpPr>
        <p:spPr>
          <a:xfrm>
            <a:off x="336884" y="251937"/>
            <a:ext cx="11742821" cy="526297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it-IT" sz="4800" b="1" dirty="0" smtClean="0">
                <a:ln>
                  <a:solidFill>
                    <a:srgbClr val="FFFF00"/>
                  </a:solidFill>
                </a:ln>
                <a:solidFill>
                  <a:srgbClr val="00B050"/>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rPr>
              <a:t>CROSSCURRICULUM: rivoluzionario impianto didattico organizzativo, con rimodulazione oraria, riduzione dell'ora di lezione di 10 minuti e la costituzione di aggiuntivi tre moduli di 60 minuti per ogni docente, destinati ad attività laboratoriali opzionali obbligatorie </a:t>
            </a:r>
            <a:endParaRPr lang="it-IT" sz="4800" b="1" dirty="0">
              <a:ln>
                <a:solidFill>
                  <a:srgbClr val="FFFF00"/>
                </a:solidFill>
              </a:ln>
              <a:solidFill>
                <a:srgbClr val="00B050"/>
              </a:solidFill>
              <a:effectLst>
                <a:outerShdw blurRad="50800" dist="38100" dir="2700000" algn="tl" rotWithShape="0">
                  <a:prstClr val="black">
                    <a:alpha val="40000"/>
                  </a:prstClr>
                </a:outerShdw>
              </a:effectLst>
            </a:endParaRPr>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4</a:t>
            </a:fld>
            <a:endParaRPr lang="it-IT"/>
          </a:p>
        </p:txBody>
      </p:sp>
    </p:spTree>
    <p:extLst>
      <p:ext uri="{BB962C8B-B14F-4D97-AF65-F5344CB8AC3E}">
        <p14:creationId xmlns:p14="http://schemas.microsoft.com/office/powerpoint/2010/main" val="3691402840"/>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4" name="Rettangolo 3"/>
          <p:cNvSpPr/>
          <p:nvPr/>
        </p:nvSpPr>
        <p:spPr>
          <a:xfrm>
            <a:off x="208547" y="165846"/>
            <a:ext cx="11823032" cy="5909310"/>
          </a:xfrm>
          <a:prstGeom prst="rect">
            <a:avLst/>
          </a:prstGeom>
          <a:ln>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it-IT" sz="5400" b="1" dirty="0" smtClean="0">
                <a:solidFill>
                  <a:srgbClr val="33CAFF"/>
                </a:solidFill>
                <a:effectLst/>
                <a:latin typeface="Arial" panose="020B0604020202020204" pitchFamily="34" charset="0"/>
                <a:ea typeface="Times New Roman" panose="02020603050405020304" pitchFamily="18" charset="0"/>
                <a:cs typeface="Times New Roman" panose="02020603050405020304" pitchFamily="18" charset="0"/>
              </a:rPr>
              <a:t>L'integrazione tra il corpo docente, le competenze dei genitori e il volontariato professionale, ha generato un offerta didattica potenziata ed una effettiva sinergia con gli impianti educativi extrascolastici</a:t>
            </a:r>
            <a:endParaRPr lang="it-IT" sz="5400" dirty="0">
              <a:solidFill>
                <a:srgbClr val="33CAFF"/>
              </a:solidFill>
            </a:endParaRPr>
          </a:p>
        </p:txBody>
      </p:sp>
      <p:sp>
        <p:nvSpPr>
          <p:cNvPr id="5" name="Segnaposto piè di pagina 4"/>
          <p:cNvSpPr>
            <a:spLocks noGrp="1"/>
          </p:cNvSpPr>
          <p:nvPr>
            <p:ph type="ftr" sz="quarter" idx="11"/>
          </p:nvPr>
        </p:nvSpPr>
        <p:spPr/>
        <p:txBody>
          <a:bodyPr/>
          <a:lstStyle/>
          <a:p>
            <a:r>
              <a:rPr lang="it-IT" smtClean="0"/>
              <a:t>Licei " Tommaso Campanella" Belvedere M.mo (CS)</a:t>
            </a:r>
            <a:endParaRPr lang="it-IT"/>
          </a:p>
        </p:txBody>
      </p:sp>
      <p:sp>
        <p:nvSpPr>
          <p:cNvPr id="6" name="Segnaposto numero diapositiva 5"/>
          <p:cNvSpPr>
            <a:spLocks noGrp="1"/>
          </p:cNvSpPr>
          <p:nvPr>
            <p:ph type="sldNum" sz="quarter" idx="12"/>
          </p:nvPr>
        </p:nvSpPr>
        <p:spPr/>
        <p:txBody>
          <a:bodyPr/>
          <a:lstStyle/>
          <a:p>
            <a:fld id="{BAF29ABD-8135-4D0F-810B-72C0A42A4133}" type="slidenum">
              <a:rPr lang="it-IT" smtClean="0"/>
              <a:t>5</a:t>
            </a:fld>
            <a:endParaRPr lang="it-IT"/>
          </a:p>
        </p:txBody>
      </p:sp>
    </p:spTree>
    <p:extLst>
      <p:ext uri="{BB962C8B-B14F-4D97-AF65-F5344CB8AC3E}">
        <p14:creationId xmlns:p14="http://schemas.microsoft.com/office/powerpoint/2010/main" val="1292378893"/>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6505" y="0"/>
            <a:ext cx="9144000" cy="6858000"/>
          </a:xfrm>
          <a:prstGeom prst="rect">
            <a:avLst/>
          </a:prstGeom>
        </p:spPr>
      </p:pic>
      <p:sp>
        <p:nvSpPr>
          <p:cNvPr id="3" name="Rettangolo 2"/>
          <p:cNvSpPr/>
          <p:nvPr/>
        </p:nvSpPr>
        <p:spPr>
          <a:xfrm>
            <a:off x="497306" y="203809"/>
            <a:ext cx="11357810" cy="60016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it-IT" sz="4800" b="1" dirty="0">
                <a:solidFill>
                  <a:srgbClr val="FF33CC"/>
                </a:solidFill>
                <a:latin typeface="Arial" panose="020B0604020202020204" pitchFamily="34" charset="0"/>
                <a:ea typeface="Times New Roman" panose="02020603050405020304" pitchFamily="18" charset="0"/>
                <a:cs typeface="Times New Roman" panose="02020603050405020304" pitchFamily="18" charset="0"/>
              </a:rPr>
              <a:t>A</a:t>
            </a:r>
            <a:r>
              <a:rPr lang="it-IT" sz="4800" b="1" dirty="0" smtClean="0">
                <a:solidFill>
                  <a:srgbClr val="FF33CC"/>
                </a:solidFill>
                <a:effectLst/>
                <a:latin typeface="Arial" panose="020B0604020202020204" pitchFamily="34" charset="0"/>
                <a:ea typeface="Times New Roman" panose="02020603050405020304" pitchFamily="18" charset="0"/>
                <a:cs typeface="Times New Roman" panose="02020603050405020304" pitchFamily="18" charset="0"/>
              </a:rPr>
              <a:t>zzerare le criticità per esaltare le potenzialità individuali, con laboratori di recupero disciplinare obbligatorio per tutti gli studenti con deficit e laboratori di potenziamento/eccellenza/olimpiadi disciplinari per chi manifesta talento specifico</a:t>
            </a:r>
            <a:endParaRPr lang="it-IT" sz="4800" dirty="0">
              <a:solidFill>
                <a:srgbClr val="FF33CC"/>
              </a:solidFill>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6</a:t>
            </a:fld>
            <a:endParaRPr lang="it-IT"/>
          </a:p>
        </p:txBody>
      </p:sp>
    </p:spTree>
    <p:extLst>
      <p:ext uri="{BB962C8B-B14F-4D97-AF65-F5344CB8AC3E}">
        <p14:creationId xmlns:p14="http://schemas.microsoft.com/office/powerpoint/2010/main" val="162586902"/>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463" y="0"/>
            <a:ext cx="6866020" cy="6858000"/>
          </a:xfrm>
          <a:prstGeom prst="rect">
            <a:avLst/>
          </a:prstGeom>
        </p:spPr>
      </p:pic>
      <p:sp>
        <p:nvSpPr>
          <p:cNvPr id="3" name="Rettangolo 2"/>
          <p:cNvSpPr/>
          <p:nvPr/>
        </p:nvSpPr>
        <p:spPr>
          <a:xfrm>
            <a:off x="176463" y="0"/>
            <a:ext cx="12015537" cy="6001643"/>
          </a:xfrm>
          <a:prstGeom prst="rect">
            <a:avLst/>
          </a:prstGeom>
          <a:ln>
            <a:solidFill>
              <a:srgbClr val="6600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endParaRPr lang="it-IT" sz="48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it-IT" sz="48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Laboratori INVALSI: </a:t>
            </a:r>
          </a:p>
          <a:p>
            <a:r>
              <a:rPr lang="it-IT" sz="4800" b="1" kern="50" dirty="0" smtClean="0">
                <a:solidFill>
                  <a:srgbClr val="FF0000"/>
                </a:solidFill>
                <a:effectLst/>
                <a:latin typeface="Arial" panose="020B0604020202020204" pitchFamily="34" charset="0"/>
                <a:ea typeface="SimSun" panose="02010600030101010101" pitchFamily="2" charset="-122"/>
                <a:cs typeface="Times New Roman" panose="02020603050405020304" pitchFamily="18" charset="0"/>
              </a:rPr>
              <a:t>alle classi seconde vengono somministrate le simulazioni dei test, in maniera tale che, la dimestichezza con il linguaggio specifico e la pratica, rendano possibili risultati di eccellenza con zero cheating</a:t>
            </a:r>
            <a:endParaRPr lang="it-IT" sz="4800" dirty="0">
              <a:solidFill>
                <a:srgbClr val="FF0000"/>
              </a:solidFill>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7</a:t>
            </a:fld>
            <a:endParaRPr lang="it-IT"/>
          </a:p>
        </p:txBody>
      </p:sp>
    </p:spTree>
    <p:extLst>
      <p:ext uri="{BB962C8B-B14F-4D97-AF65-F5344CB8AC3E}">
        <p14:creationId xmlns:p14="http://schemas.microsoft.com/office/powerpoint/2010/main" val="3088069504"/>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ttangolo 2"/>
          <p:cNvSpPr/>
          <p:nvPr/>
        </p:nvSpPr>
        <p:spPr>
          <a:xfrm>
            <a:off x="497305" y="288759"/>
            <a:ext cx="11341769" cy="5262979"/>
          </a:xfrm>
          <a:prstGeom prst="rect">
            <a:avLst/>
          </a:prstGeom>
          <a:ln>
            <a:solidFill>
              <a:schemeClr val="accent1"/>
            </a:solidFill>
          </a:ln>
          <a:scene3d>
            <a:camera prst="orthographicFront"/>
            <a:lightRig rig="threePt" dir="t"/>
          </a:scene3d>
          <a:sp3d>
            <a:bevelT prst="relaxedInset"/>
          </a:sp3d>
        </p:spPr>
        <p:txBody>
          <a:bodyPr wrap="square">
            <a:spAutoFit/>
          </a:bodyPr>
          <a:lstStyle/>
          <a:p>
            <a:endParaRPr lang="it-IT" sz="4800" b="1" kern="50" dirty="0">
              <a:solidFill>
                <a:srgbClr val="33CAFF"/>
              </a:solidFill>
              <a:effectLst>
                <a:glow rad="127000">
                  <a:srgbClr val="FF33CC"/>
                </a:glow>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endParaRPr>
          </a:p>
          <a:p>
            <a:endParaRPr lang="it-IT" sz="4800" b="1" kern="50" dirty="0" smtClean="0">
              <a:solidFill>
                <a:srgbClr val="33CAFF"/>
              </a:solidFill>
              <a:effectLst>
                <a:glow rad="127000">
                  <a:srgbClr val="FF33CC"/>
                </a:glow>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endParaRPr>
          </a:p>
          <a:p>
            <a:r>
              <a:rPr lang="it-IT" sz="4800" b="1" kern="50" dirty="0" smtClean="0">
                <a:solidFill>
                  <a:srgbClr val="33CAFF"/>
                </a:solidFill>
                <a:effectLst>
                  <a:glow rad="127000">
                    <a:srgbClr val="FF33CC"/>
                  </a:glow>
                  <a:outerShdw blurRad="38100" dist="38100" dir="2700000" algn="tl">
                    <a:srgbClr val="000000">
                      <a:alpha val="43137"/>
                    </a:srgbClr>
                  </a:outerShdw>
                </a:effectLst>
                <a:latin typeface="Arial" panose="020B0604020202020204" pitchFamily="34" charset="0"/>
                <a:ea typeface="SimSun" panose="02010600030101010101" pitchFamily="2" charset="-122"/>
                <a:cs typeface="Times New Roman" panose="02020603050405020304" pitchFamily="18" charset="0"/>
              </a:rPr>
              <a:t> l’ALTERNANZA SCUOLA LAVORO in modalità di Impresa Formativa Simulata, grazie alla quale sono le imprese e gli esperti a venire a scuola e non viceversa</a:t>
            </a:r>
            <a:endParaRPr lang="it-IT" sz="4800" dirty="0">
              <a:solidFill>
                <a:srgbClr val="33CAFF"/>
              </a:solidFill>
              <a:effectLst>
                <a:glow rad="127000">
                  <a:srgbClr val="FF33CC"/>
                </a:glow>
                <a:outerShdw blurRad="38100" dist="38100" dir="2700000" algn="tl">
                  <a:srgbClr val="000000">
                    <a:alpha val="43137"/>
                  </a:srgbClr>
                </a:outerShdw>
              </a:effectLst>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8</a:t>
            </a:fld>
            <a:endParaRPr lang="it-IT"/>
          </a:p>
        </p:txBody>
      </p:sp>
    </p:spTree>
    <p:extLst>
      <p:ext uri="{BB962C8B-B14F-4D97-AF65-F5344CB8AC3E}">
        <p14:creationId xmlns:p14="http://schemas.microsoft.com/office/powerpoint/2010/main" val="1223930270"/>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3" name="Rettangolo 2"/>
          <p:cNvSpPr/>
          <p:nvPr/>
        </p:nvSpPr>
        <p:spPr>
          <a:xfrm>
            <a:off x="228600" y="133351"/>
            <a:ext cx="11658600" cy="6555641"/>
          </a:xfrm>
          <a:prstGeom prst="rect">
            <a:avLst/>
          </a:prstGeom>
        </p:spPr>
        <p:txBody>
          <a:bodyPr wrap="square">
            <a:spAutoFit/>
          </a:bodyPr>
          <a:lstStyle/>
          <a:p>
            <a:endParaRPr lang="it-IT" sz="4800"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it-IT" sz="4800" dirty="0">
              <a:latin typeface="Arial" panose="020B0604020202020204" pitchFamily="34" charset="0"/>
              <a:ea typeface="Times New Roman" panose="02020603050405020304" pitchFamily="18" charset="0"/>
              <a:cs typeface="Times New Roman" panose="02020603050405020304" pitchFamily="18" charset="0"/>
            </a:endParaRPr>
          </a:p>
          <a:p>
            <a:pPr algn="ctr"/>
            <a:endParaRPr lang="it-IT" sz="5400" b="1" dirty="0" smtClean="0">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9900"/>
              </a:solidFill>
              <a:effectLst>
                <a:glow rad="228600">
                  <a:schemeClr val="accent5">
                    <a:satMod val="175000"/>
                    <a:alpha val="40000"/>
                  </a:schemeClr>
                </a:glow>
              </a:effectLst>
              <a:latin typeface="Arial" panose="020B0604020202020204" pitchFamily="34" charset="0"/>
              <a:ea typeface="Times New Roman" panose="02020603050405020304" pitchFamily="18" charset="0"/>
              <a:cs typeface="Times New Roman" panose="02020603050405020304" pitchFamily="18" charset="0"/>
            </a:endParaRPr>
          </a:p>
          <a:p>
            <a:r>
              <a:rPr lang="it-IT" sz="5400" b="1" dirty="0" smtClean="0">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9900"/>
                </a:solidFill>
                <a:effectLst>
                  <a:glow rad="228600">
                    <a:schemeClr val="accent5">
                      <a:satMod val="175000"/>
                      <a:alpha val="40000"/>
                    </a:schemeClr>
                  </a:glow>
                </a:effectLst>
                <a:latin typeface="Arial" panose="020B0604020202020204" pitchFamily="34" charset="0"/>
                <a:ea typeface="Times New Roman" panose="02020603050405020304" pitchFamily="18" charset="0"/>
                <a:cs typeface="Times New Roman" panose="02020603050405020304" pitchFamily="18" charset="0"/>
              </a:rPr>
              <a:t>Ogni attività/ laboratorio viene svolta in una CLASSE “VOCAZIONALE” e gli studenti si aggregano per gruppi di livello/bisogno formativo</a:t>
            </a:r>
            <a:endParaRPr lang="it-IT" sz="5400" b="1" dirty="0">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9900"/>
              </a:solidFill>
              <a:effectLst>
                <a:glow rad="228600">
                  <a:schemeClr val="accent5">
                    <a:satMod val="175000"/>
                    <a:alpha val="40000"/>
                  </a:schemeClr>
                </a:glow>
              </a:effectLst>
            </a:endParaRPr>
          </a:p>
        </p:txBody>
      </p:sp>
      <p:sp>
        <p:nvSpPr>
          <p:cNvPr id="4" name="Segnaposto piè di pagina 3"/>
          <p:cNvSpPr>
            <a:spLocks noGrp="1"/>
          </p:cNvSpPr>
          <p:nvPr>
            <p:ph type="ftr" sz="quarter" idx="11"/>
          </p:nvPr>
        </p:nvSpPr>
        <p:spPr/>
        <p:txBody>
          <a:bodyPr/>
          <a:lstStyle/>
          <a:p>
            <a:r>
              <a:rPr lang="it-IT" smtClean="0"/>
              <a:t>Licei " Tommaso Campanella" Belvedere M.mo (CS)</a:t>
            </a:r>
            <a:endParaRPr lang="it-IT"/>
          </a:p>
        </p:txBody>
      </p:sp>
      <p:sp>
        <p:nvSpPr>
          <p:cNvPr id="5" name="Segnaposto numero diapositiva 4"/>
          <p:cNvSpPr>
            <a:spLocks noGrp="1"/>
          </p:cNvSpPr>
          <p:nvPr>
            <p:ph type="sldNum" sz="quarter" idx="12"/>
          </p:nvPr>
        </p:nvSpPr>
        <p:spPr/>
        <p:txBody>
          <a:bodyPr/>
          <a:lstStyle/>
          <a:p>
            <a:fld id="{BAF29ABD-8135-4D0F-810B-72C0A42A4133}" type="slidenum">
              <a:rPr lang="it-IT" smtClean="0"/>
              <a:t>9</a:t>
            </a:fld>
            <a:endParaRPr lang="it-IT"/>
          </a:p>
        </p:txBody>
      </p:sp>
    </p:spTree>
    <p:extLst>
      <p:ext uri="{BB962C8B-B14F-4D97-AF65-F5344CB8AC3E}">
        <p14:creationId xmlns:p14="http://schemas.microsoft.com/office/powerpoint/2010/main" val="3342748504"/>
      </p:ext>
    </p:extLst>
  </p:cSld>
  <p:clrMapOvr>
    <a:masterClrMapping/>
  </p:clrMapOvr>
  <mc:AlternateContent xmlns:mc="http://schemas.openxmlformats.org/markup-compatibility/2006" xmlns:p14="http://schemas.microsoft.com/office/powerpoint/2010/main">
    <mc:Choice Requires="p14">
      <p:transition p14:dur="250">
        <p:sndAc>
          <p:stSnd>
            <p:snd r:embed="rId3"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796</Words>
  <Application>Microsoft Office PowerPoint</Application>
  <PresentationFormat>Widescreen</PresentationFormat>
  <Paragraphs>92</Paragraphs>
  <Slides>15</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SimSun</vt:lpstr>
      <vt:lpstr>Arial</vt:lpstr>
      <vt:lpstr>Calibri</vt:lpstr>
      <vt:lpstr>Calibri Light</vt:lpstr>
      <vt:lpstr>French Script MT</vt:lpstr>
      <vt:lpstr>Mangal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Grazia</dc:creator>
  <cp:lastModifiedBy>user</cp:lastModifiedBy>
  <cp:revision>32</cp:revision>
  <dcterms:created xsi:type="dcterms:W3CDTF">2017-12-27T21:18:59Z</dcterms:created>
  <dcterms:modified xsi:type="dcterms:W3CDTF">2017-12-28T09:38:37Z</dcterms:modified>
</cp:coreProperties>
</file>